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78"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PT"/>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291A104-5139-42B0-82CE-A8D9D4D994A6}" type="datetimeFigureOut">
              <a:rPr lang="pt-PT" smtClean="0"/>
              <a:t>16-12-2010</a:t>
            </a:fld>
            <a:endParaRPr lang="pt-PT"/>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PT"/>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PT"/>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12E5D86-95C0-4BEE-8285-A77F8E488B65}" type="slidenum">
              <a:rPr lang="pt-PT" smtClean="0"/>
              <a:t>‹#›</a:t>
            </a:fld>
            <a:endParaRPr lang="pt-P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PT"/>
          </a:p>
        </p:txBody>
      </p:sp>
      <p:sp>
        <p:nvSpPr>
          <p:cNvPr id="4" name="Slide Number Placeholder 3"/>
          <p:cNvSpPr>
            <a:spLocks noGrp="1"/>
          </p:cNvSpPr>
          <p:nvPr>
            <p:ph type="sldNum" sz="quarter" idx="10"/>
          </p:nvPr>
        </p:nvSpPr>
        <p:spPr/>
        <p:txBody>
          <a:bodyPr/>
          <a:lstStyle/>
          <a:p>
            <a:fld id="{412E5D86-95C0-4BEE-8285-A77F8E488B65}" type="slidenum">
              <a:rPr lang="pt-PT" smtClean="0"/>
              <a:t>1</a:t>
            </a:fld>
            <a:endParaRPr lang="pt-P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PT"/>
          </a:p>
        </p:txBody>
      </p:sp>
      <p:sp>
        <p:nvSpPr>
          <p:cNvPr id="4" name="Slide Number Placeholder 3"/>
          <p:cNvSpPr>
            <a:spLocks noGrp="1"/>
          </p:cNvSpPr>
          <p:nvPr>
            <p:ph type="sldNum" sz="quarter" idx="10"/>
          </p:nvPr>
        </p:nvSpPr>
        <p:spPr/>
        <p:txBody>
          <a:bodyPr/>
          <a:lstStyle/>
          <a:p>
            <a:fld id="{412E5D86-95C0-4BEE-8285-A77F8E488B65}" type="slidenum">
              <a:rPr lang="pt-PT" smtClean="0"/>
              <a:t>2</a:t>
            </a:fld>
            <a:endParaRPr lang="pt-PT"/>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PT"/>
          </a:p>
        </p:txBody>
      </p:sp>
      <p:sp>
        <p:nvSpPr>
          <p:cNvPr id="4" name="Slide Number Placeholder 3"/>
          <p:cNvSpPr>
            <a:spLocks noGrp="1"/>
          </p:cNvSpPr>
          <p:nvPr>
            <p:ph type="sldNum" sz="quarter" idx="10"/>
          </p:nvPr>
        </p:nvSpPr>
        <p:spPr/>
        <p:txBody>
          <a:bodyPr/>
          <a:lstStyle/>
          <a:p>
            <a:fld id="{412E5D86-95C0-4BEE-8285-A77F8E488B65}" type="slidenum">
              <a:rPr lang="pt-PT" smtClean="0"/>
              <a:t>3</a:t>
            </a:fld>
            <a:endParaRPr lang="pt-PT"/>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PT"/>
          </a:p>
        </p:txBody>
      </p:sp>
      <p:sp>
        <p:nvSpPr>
          <p:cNvPr id="4" name="Slide Number Placeholder 3"/>
          <p:cNvSpPr>
            <a:spLocks noGrp="1"/>
          </p:cNvSpPr>
          <p:nvPr>
            <p:ph type="sldNum" sz="quarter" idx="10"/>
          </p:nvPr>
        </p:nvSpPr>
        <p:spPr/>
        <p:txBody>
          <a:bodyPr/>
          <a:lstStyle/>
          <a:p>
            <a:fld id="{412E5D86-95C0-4BEE-8285-A77F8E488B65}" type="slidenum">
              <a:rPr lang="pt-PT" smtClean="0"/>
              <a:t>4</a:t>
            </a:fld>
            <a:endParaRPr lang="pt-PT"/>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PT"/>
          </a:p>
        </p:txBody>
      </p:sp>
      <p:sp>
        <p:nvSpPr>
          <p:cNvPr id="4" name="Slide Number Placeholder 3"/>
          <p:cNvSpPr>
            <a:spLocks noGrp="1"/>
          </p:cNvSpPr>
          <p:nvPr>
            <p:ph type="sldNum" sz="quarter" idx="10"/>
          </p:nvPr>
        </p:nvSpPr>
        <p:spPr/>
        <p:txBody>
          <a:bodyPr/>
          <a:lstStyle/>
          <a:p>
            <a:fld id="{412E5D86-95C0-4BEE-8285-A77F8E488B65}" type="slidenum">
              <a:rPr lang="pt-PT" smtClean="0"/>
              <a:t>5</a:t>
            </a:fld>
            <a:endParaRPr lang="pt-PT"/>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PT"/>
          </a:p>
        </p:txBody>
      </p:sp>
      <p:sp>
        <p:nvSpPr>
          <p:cNvPr id="4" name="Slide Number Placeholder 3"/>
          <p:cNvSpPr>
            <a:spLocks noGrp="1"/>
          </p:cNvSpPr>
          <p:nvPr>
            <p:ph type="sldNum" sz="quarter" idx="10"/>
          </p:nvPr>
        </p:nvSpPr>
        <p:spPr/>
        <p:txBody>
          <a:bodyPr/>
          <a:lstStyle/>
          <a:p>
            <a:fld id="{412E5D86-95C0-4BEE-8285-A77F8E488B65}" type="slidenum">
              <a:rPr lang="pt-PT" smtClean="0"/>
              <a:t>6</a:t>
            </a:fld>
            <a:endParaRPr lang="pt-PT"/>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PT"/>
          </a:p>
        </p:txBody>
      </p:sp>
      <p:sp>
        <p:nvSpPr>
          <p:cNvPr id="4" name="Slide Number Placeholder 3"/>
          <p:cNvSpPr>
            <a:spLocks noGrp="1"/>
          </p:cNvSpPr>
          <p:nvPr>
            <p:ph type="sldNum" sz="quarter" idx="10"/>
          </p:nvPr>
        </p:nvSpPr>
        <p:spPr/>
        <p:txBody>
          <a:bodyPr/>
          <a:lstStyle/>
          <a:p>
            <a:fld id="{412E5D86-95C0-4BEE-8285-A77F8E488B65}" type="slidenum">
              <a:rPr lang="pt-PT" smtClean="0"/>
              <a:t>7</a:t>
            </a:fld>
            <a:endParaRPr lang="pt-PT"/>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PT"/>
          </a:p>
        </p:txBody>
      </p:sp>
      <p:sp>
        <p:nvSpPr>
          <p:cNvPr id="4" name="Slide Number Placeholder 3"/>
          <p:cNvSpPr>
            <a:spLocks noGrp="1"/>
          </p:cNvSpPr>
          <p:nvPr>
            <p:ph type="sldNum" sz="quarter" idx="10"/>
          </p:nvPr>
        </p:nvSpPr>
        <p:spPr/>
        <p:txBody>
          <a:bodyPr/>
          <a:lstStyle/>
          <a:p>
            <a:fld id="{412E5D86-95C0-4BEE-8285-A77F8E488B65}" type="slidenum">
              <a:rPr lang="pt-PT" smtClean="0"/>
              <a:t>8</a:t>
            </a:fld>
            <a:endParaRPr lang="pt-PT"/>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PT"/>
          </a:p>
        </p:txBody>
      </p:sp>
      <p:sp>
        <p:nvSpPr>
          <p:cNvPr id="4" name="Slide Number Placeholder 3"/>
          <p:cNvSpPr>
            <a:spLocks noGrp="1"/>
          </p:cNvSpPr>
          <p:nvPr>
            <p:ph type="sldNum" sz="quarter" idx="10"/>
          </p:nvPr>
        </p:nvSpPr>
        <p:spPr/>
        <p:txBody>
          <a:bodyPr/>
          <a:lstStyle/>
          <a:p>
            <a:fld id="{412E5D86-95C0-4BEE-8285-A77F8E488B65}" type="slidenum">
              <a:rPr lang="pt-PT" smtClean="0"/>
              <a:t>9</a:t>
            </a:fld>
            <a:endParaRPr lang="pt-P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12/16/2010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12/16/2010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12/16/2010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12/16/2010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12/16/2010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12/16/2010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12/16/2010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12/16/2010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12/16/2010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12/16/2010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12/16/2010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12/16/2010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11.jpeg"/><Relationship Id="rId5" Type="http://schemas.openxmlformats.org/officeDocument/2006/relationships/image" Target="../media/image10.jpeg"/><Relationship Id="rId4" Type="http://schemas.openxmlformats.org/officeDocument/2006/relationships/image" Target="../media/image9.jpeg"/></Relationships>
</file>

<file path=ppt/slides/_rels/slide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3.jpe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0"/>
            <a:ext cx="7772400" cy="1470025"/>
          </a:xfrm>
        </p:spPr>
        <p:txBody>
          <a:bodyPr>
            <a:normAutofit/>
          </a:bodyPr>
          <a:lstStyle/>
          <a:p>
            <a:r>
              <a:rPr lang="pt-PT" sz="2800" b="1" dirty="0" smtClean="0"/>
              <a:t>A SOCIEDADE SECRETA VRIL-GESELLSHAFT</a:t>
            </a:r>
            <a:endParaRPr lang="pt-PT" sz="2800" dirty="0"/>
          </a:p>
        </p:txBody>
      </p:sp>
      <p:sp>
        <p:nvSpPr>
          <p:cNvPr id="3" name="Subtitle 2"/>
          <p:cNvSpPr>
            <a:spLocks noGrp="1"/>
          </p:cNvSpPr>
          <p:nvPr>
            <p:ph type="subTitle" idx="1"/>
          </p:nvPr>
        </p:nvSpPr>
        <p:spPr>
          <a:xfrm>
            <a:off x="457200" y="1447800"/>
            <a:ext cx="8001000" cy="1752600"/>
          </a:xfrm>
        </p:spPr>
        <p:txBody>
          <a:bodyPr>
            <a:normAutofit/>
          </a:bodyPr>
          <a:lstStyle/>
          <a:p>
            <a:pPr lvl="0"/>
            <a:r>
              <a:rPr lang="pt-PT" sz="2000" b="1" dirty="0" smtClean="0">
                <a:solidFill>
                  <a:schemeClr val="tx2">
                    <a:lumMod val="60000"/>
                    <a:lumOff val="40000"/>
                  </a:schemeClr>
                </a:solidFill>
                <a:latin typeface="+mj-lt"/>
                <a:cs typeface="Arial" pitchFamily="34" charset="0"/>
              </a:rPr>
              <a:t>Terminada a Primeira Guerra Mundial, que teve lugar entre 1914 e 1918, assinado o Tratado de Versalhes que definia as fronteiras dos países europeus, nomeadamente os territórios alemães e da Prússia Oriental, proibida que foi à Alemanha de possuir forças armadas, as Sociedades Secretas começaram a eclodir um pouco por todo o p</a:t>
            </a:r>
            <a:r>
              <a:rPr lang="pt-PT" sz="2000" b="1" dirty="0" smtClean="0" bmk="">
                <a:solidFill>
                  <a:schemeClr val="tx2">
                    <a:lumMod val="60000"/>
                    <a:lumOff val="40000"/>
                  </a:schemeClr>
                </a:solidFill>
                <a:latin typeface="+mj-lt"/>
                <a:cs typeface="Arial" pitchFamily="34" charset="0"/>
              </a:rPr>
              <a:t>aís</a:t>
            </a:r>
            <a:r>
              <a:rPr lang="pt-PT" sz="2000" b="1" dirty="0" smtClean="0">
                <a:solidFill>
                  <a:schemeClr val="tx2">
                    <a:lumMod val="60000"/>
                    <a:lumOff val="40000"/>
                  </a:schemeClr>
                </a:solidFill>
                <a:latin typeface="+mj-lt"/>
                <a:cs typeface="Arial" pitchFamily="34" charset="0"/>
              </a:rPr>
              <a:t>...</a:t>
            </a:r>
            <a:endParaRPr lang="pt-PT" sz="2000" dirty="0" smtClean="0">
              <a:solidFill>
                <a:schemeClr val="tx2">
                  <a:lumMod val="60000"/>
                  <a:lumOff val="40000"/>
                </a:schemeClr>
              </a:solidFill>
              <a:latin typeface="+mj-lt"/>
              <a:cs typeface="Times New Roman" pitchFamily="18" charset="0"/>
            </a:endParaRPr>
          </a:p>
          <a:p>
            <a:endParaRPr lang="pt-PT" sz="2000" dirty="0">
              <a:solidFill>
                <a:schemeClr val="tx2">
                  <a:lumMod val="60000"/>
                  <a:lumOff val="40000"/>
                </a:schemeClr>
              </a:solidFill>
              <a:latin typeface="+mj-lt"/>
            </a:endParaRPr>
          </a:p>
        </p:txBody>
      </p:sp>
      <p:sp>
        <p:nvSpPr>
          <p:cNvPr id="3073" name="Rectangle 1"/>
          <p:cNvSpPr>
            <a:spLocks noChangeArrowheads="1"/>
          </p:cNvSpPr>
          <p:nvPr/>
        </p:nvSpPr>
        <p:spPr bwMode="auto">
          <a:xfrm>
            <a:off x="4421959" y="-184666"/>
            <a:ext cx="300082"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pt-PT" sz="18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pt-PT" sz="18000" b="0" i="0" u="none" strike="noStrike" cap="none" normalizeH="0" baseline="0" dirty="0" smtClean="0">
              <a:ln>
                <a:noFill/>
              </a:ln>
              <a:solidFill>
                <a:srgbClr val="000000"/>
              </a:solidFill>
              <a:effectLst/>
              <a:latin typeface="Times New Roman" pitchFamily="18" charset="0"/>
              <a:cs typeface="Times New Roman" pitchFamily="18" charset="0"/>
            </a:endParaRPr>
          </a:p>
        </p:txBody>
      </p:sp>
      <p:pic>
        <p:nvPicPr>
          <p:cNvPr id="3074" name="Picture 2" descr="Versal5c1a80.jpg (26139 bytes)"/>
          <p:cNvPicPr>
            <a:picLocks noChangeAspect="1" noChangeArrowheads="1"/>
          </p:cNvPicPr>
          <p:nvPr/>
        </p:nvPicPr>
        <p:blipFill>
          <a:blip r:embed="rId3" cstate="print"/>
          <a:srcRect/>
          <a:stretch>
            <a:fillRect/>
          </a:stretch>
        </p:blipFill>
        <p:spPr bwMode="auto">
          <a:xfrm>
            <a:off x="1981200" y="3352800"/>
            <a:ext cx="4410075" cy="2867025"/>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pt-PT" sz="2000" b="1" dirty="0" smtClean="0">
                <a:solidFill>
                  <a:schemeClr val="tx2">
                    <a:lumMod val="60000"/>
                    <a:lumOff val="40000"/>
                  </a:schemeClr>
                </a:solidFill>
                <a:latin typeface="+mn-lt"/>
              </a:rPr>
              <a:t>e assim, esta história começa no ano de 1919, quando um alemão de nome </a:t>
            </a:r>
            <a:r>
              <a:rPr lang="pt-PT" sz="2000" b="1" dirty="0" err="1" smtClean="0">
                <a:solidFill>
                  <a:schemeClr val="tx2">
                    <a:lumMod val="60000"/>
                    <a:lumOff val="40000"/>
                  </a:schemeClr>
                </a:solidFill>
                <a:latin typeface="+mn-lt"/>
              </a:rPr>
              <a:t>Kaspar</a:t>
            </a:r>
            <a:r>
              <a:rPr lang="pt-PT" sz="2000" b="1" dirty="0" smtClean="0">
                <a:solidFill>
                  <a:schemeClr val="tx2">
                    <a:lumMod val="60000"/>
                    <a:lumOff val="40000"/>
                  </a:schemeClr>
                </a:solidFill>
                <a:latin typeface="+mn-lt"/>
              </a:rPr>
              <a:t> </a:t>
            </a:r>
            <a:r>
              <a:rPr lang="pt-PT" sz="2000" b="1" dirty="0" err="1" smtClean="0">
                <a:solidFill>
                  <a:schemeClr val="tx2">
                    <a:lumMod val="60000"/>
                    <a:lumOff val="40000"/>
                  </a:schemeClr>
                </a:solidFill>
                <a:latin typeface="+mn-lt"/>
              </a:rPr>
              <a:t>Haushofer</a:t>
            </a:r>
            <a:r>
              <a:rPr lang="pt-PT" sz="2000" b="1" dirty="0" smtClean="0">
                <a:solidFill>
                  <a:schemeClr val="tx2">
                    <a:lumMod val="60000"/>
                    <a:lumOff val="40000"/>
                  </a:schemeClr>
                </a:solidFill>
                <a:latin typeface="+mn-lt"/>
              </a:rPr>
              <a:t> funda uma sociedade </a:t>
            </a:r>
            <a:r>
              <a:rPr lang="pt-PT" sz="2000" b="1" dirty="0" smtClean="0">
                <a:solidFill>
                  <a:schemeClr val="tx2">
                    <a:lumMod val="60000"/>
                    <a:lumOff val="40000"/>
                  </a:schemeClr>
                </a:solidFill>
                <a:latin typeface="+mn-lt"/>
                <a:ea typeface="+mn-ea"/>
                <a:cs typeface="Arial" pitchFamily="34" charset="0"/>
              </a:rPr>
              <a:t>secreta</a:t>
            </a:r>
            <a:r>
              <a:rPr lang="pt-PT" sz="2000" b="1" dirty="0" smtClean="0">
                <a:solidFill>
                  <a:schemeClr val="tx2">
                    <a:lumMod val="60000"/>
                    <a:lumOff val="40000"/>
                  </a:schemeClr>
                </a:solidFill>
                <a:latin typeface="+mn-lt"/>
              </a:rPr>
              <a:t> (paralela à sociedade secreta THULE-GESELLSCHAFT </a:t>
            </a:r>
            <a:r>
              <a:rPr lang="pt-PT" sz="2000" b="1" dirty="0" smtClean="0">
                <a:solidFill>
                  <a:schemeClr val="tx2">
                    <a:lumMod val="60000"/>
                    <a:lumOff val="40000"/>
                  </a:schemeClr>
                </a:solidFill>
                <a:latin typeface="+mn-lt"/>
              </a:rPr>
              <a:t> </a:t>
            </a:r>
            <a:r>
              <a:rPr lang="pt-PT" sz="2000" b="1" dirty="0" smtClean="0">
                <a:solidFill>
                  <a:schemeClr val="tx2">
                    <a:lumMod val="60000"/>
                    <a:lumOff val="40000"/>
                  </a:schemeClr>
                </a:solidFill>
                <a:latin typeface="+mn-lt"/>
              </a:rPr>
              <a:t>-que actuava apenas a nível político-económico)  designada </a:t>
            </a:r>
            <a:r>
              <a:rPr lang="pt-PT" sz="2000" b="1" dirty="0" smtClean="0">
                <a:solidFill>
                  <a:schemeClr val="tx2">
                    <a:lumMod val="60000"/>
                    <a:lumOff val="40000"/>
                  </a:schemeClr>
                </a:solidFill>
                <a:latin typeface="+mn-lt"/>
              </a:rPr>
              <a:t> por </a:t>
            </a:r>
            <a:r>
              <a:rPr lang="pt-PT" sz="2000" b="1" dirty="0" smtClean="0">
                <a:solidFill>
                  <a:schemeClr val="tx2">
                    <a:lumMod val="60000"/>
                    <a:lumOff val="40000"/>
                  </a:schemeClr>
                </a:solidFill>
              </a:rPr>
              <a:t>BRUDER DES LICHTS (os irmãos da luz), cuja </a:t>
            </a:r>
            <a:endParaRPr lang="pt-PT" sz="2000" dirty="0">
              <a:solidFill>
                <a:schemeClr val="tx2">
                  <a:lumMod val="60000"/>
                  <a:lumOff val="40000"/>
                </a:schemeClr>
              </a:solidFill>
              <a:latin typeface="+mn-lt"/>
            </a:endParaRPr>
          </a:p>
        </p:txBody>
      </p:sp>
      <p:sp>
        <p:nvSpPr>
          <p:cNvPr id="3" name="Content Placeholder 2"/>
          <p:cNvSpPr>
            <a:spLocks noGrp="1"/>
          </p:cNvSpPr>
          <p:nvPr>
            <p:ph idx="1"/>
          </p:nvPr>
        </p:nvSpPr>
        <p:spPr>
          <a:xfrm>
            <a:off x="3124200" y="1447800"/>
            <a:ext cx="5562600" cy="4572000"/>
          </a:xfrm>
        </p:spPr>
        <p:txBody>
          <a:bodyPr vert="horz" lIns="91440" tIns="45720" rIns="91440" bIns="45720" rtlCol="0" anchor="t">
            <a:normAutofit/>
          </a:bodyPr>
          <a:lstStyle/>
          <a:p>
            <a:pPr marL="0" indent="0">
              <a:spcBef>
                <a:spcPct val="0"/>
              </a:spcBef>
              <a:buNone/>
            </a:pPr>
            <a:r>
              <a:rPr lang="pt-PT" sz="2000" b="1" dirty="0" smtClean="0">
                <a:solidFill>
                  <a:schemeClr val="tx2">
                    <a:lumMod val="60000"/>
                    <a:lumOff val="40000"/>
                  </a:schemeClr>
                </a:solidFill>
                <a:ea typeface="+mj-ea"/>
                <a:cs typeface="+mj-cs"/>
              </a:rPr>
              <a:t> </a:t>
            </a:r>
            <a:r>
              <a:rPr lang="pt-PT" sz="2000" b="1" dirty="0" smtClean="0">
                <a:solidFill>
                  <a:schemeClr val="tx2">
                    <a:lumMod val="60000"/>
                    <a:lumOff val="40000"/>
                  </a:schemeClr>
                </a:solidFill>
                <a:ea typeface="+mj-ea"/>
                <a:cs typeface="+mj-cs"/>
              </a:rPr>
              <a:t>designação </a:t>
            </a:r>
            <a:r>
              <a:rPr lang="pt-PT" sz="2000" b="1" dirty="0" smtClean="0">
                <a:solidFill>
                  <a:schemeClr val="tx2">
                    <a:lumMod val="60000"/>
                    <a:lumOff val="40000"/>
                  </a:schemeClr>
                </a:solidFill>
                <a:ea typeface="+mj-ea"/>
                <a:cs typeface="+mj-cs"/>
              </a:rPr>
              <a:t>foi alterada nesse mesmo ano para VRIL-GESELLSHAFTVRIL-GESELLSHAFT cujo objectivo essencial era o de estabelecer uma relação entre as observações de </a:t>
            </a:r>
            <a:r>
              <a:rPr lang="pt-PT" sz="2000" b="1" dirty="0" err="1" smtClean="0">
                <a:solidFill>
                  <a:schemeClr val="tx2">
                    <a:lumMod val="60000"/>
                    <a:lumOff val="40000"/>
                  </a:schemeClr>
                </a:solidFill>
                <a:ea typeface="+mj-ea"/>
                <a:cs typeface="+mj-cs"/>
              </a:rPr>
              <a:t>OVNI's</a:t>
            </a:r>
            <a:r>
              <a:rPr lang="pt-PT" sz="2000" b="1" dirty="0" smtClean="0">
                <a:solidFill>
                  <a:schemeClr val="tx2">
                    <a:lumMod val="60000"/>
                    <a:lumOff val="40000"/>
                  </a:schemeClr>
                </a:solidFill>
                <a:ea typeface="+mj-ea"/>
                <a:cs typeface="+mj-cs"/>
              </a:rPr>
              <a:t> que vinham sendo registadas desde a idade média, no </a:t>
            </a:r>
            <a:r>
              <a:rPr lang="pt-PT" sz="2000" b="1" dirty="0" err="1" smtClean="0">
                <a:solidFill>
                  <a:schemeClr val="tx2">
                    <a:lumMod val="60000"/>
                    <a:lumOff val="40000"/>
                  </a:schemeClr>
                </a:solidFill>
                <a:ea typeface="+mj-ea"/>
                <a:cs typeface="+mj-cs"/>
              </a:rPr>
              <a:t>centro-norte</a:t>
            </a:r>
            <a:r>
              <a:rPr lang="pt-PT" sz="2000" b="1" dirty="0" smtClean="0">
                <a:solidFill>
                  <a:schemeClr val="tx2">
                    <a:lumMod val="60000"/>
                    <a:lumOff val="40000"/>
                  </a:schemeClr>
                </a:solidFill>
                <a:ea typeface="+mj-ea"/>
                <a:cs typeface="+mj-cs"/>
              </a:rPr>
              <a:t> da Europa, e as antigas civilizações da </a:t>
            </a:r>
            <a:r>
              <a:rPr lang="pt-PT" sz="2000" b="1" dirty="0" smtClean="0">
                <a:solidFill>
                  <a:schemeClr val="tx2">
                    <a:lumMod val="60000"/>
                    <a:lumOff val="40000"/>
                  </a:schemeClr>
                </a:solidFill>
                <a:ea typeface="+mj-ea"/>
                <a:cs typeface="+mj-cs"/>
              </a:rPr>
              <a:t>Mesopotâmia.</a:t>
            </a:r>
            <a:endParaRPr lang="pt-PT" sz="2000" b="1" dirty="0" smtClean="0">
              <a:solidFill>
                <a:schemeClr val="tx2">
                  <a:lumMod val="60000"/>
                  <a:lumOff val="40000"/>
                </a:schemeClr>
              </a:solidFill>
              <a:ea typeface="+mj-ea"/>
              <a:cs typeface="+mj-cs"/>
            </a:endParaRPr>
          </a:p>
        </p:txBody>
      </p:sp>
      <p:pic>
        <p:nvPicPr>
          <p:cNvPr id="17410" name="Picture 2" descr="F:\scn\Projecto_Odin\GovHidden\vril\VRIL1_ficheiros\thulogo.gif"/>
          <p:cNvPicPr>
            <a:picLocks noChangeAspect="1" noChangeArrowheads="1"/>
          </p:cNvPicPr>
          <p:nvPr/>
        </p:nvPicPr>
        <p:blipFill>
          <a:blip r:embed="rId3" cstate="print"/>
          <a:srcRect/>
          <a:stretch>
            <a:fillRect/>
          </a:stretch>
        </p:blipFill>
        <p:spPr bwMode="auto">
          <a:xfrm>
            <a:off x="838200" y="1752600"/>
            <a:ext cx="2019300" cy="3171826"/>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47500" lnSpcReduction="20000"/>
          </a:bodyPr>
          <a:lstStyle/>
          <a:p>
            <a:pPr marL="0" indent="0">
              <a:buNone/>
            </a:pPr>
            <a:r>
              <a:rPr lang="pt-PT" sz="3600" b="1" dirty="0" smtClean="0">
                <a:solidFill>
                  <a:schemeClr val="tx2">
                    <a:lumMod val="60000"/>
                    <a:lumOff val="40000"/>
                  </a:schemeClr>
                </a:solidFill>
                <a:latin typeface="+mj-lt"/>
                <a:cs typeface="Arial" pitchFamily="34" charset="0"/>
              </a:rPr>
              <a:t>Uma vez que os membros dessa sociedade secreta estavam convencidos que os povos daquela região eram descendentes de extraterrestres (oriundos do sistema solar de </a:t>
            </a:r>
            <a:r>
              <a:rPr lang="pt-PT" sz="3600" b="1" dirty="0" err="1" smtClean="0">
                <a:solidFill>
                  <a:schemeClr val="tx2">
                    <a:lumMod val="60000"/>
                    <a:lumOff val="40000"/>
                  </a:schemeClr>
                </a:solidFill>
                <a:latin typeface="+mj-lt"/>
                <a:cs typeface="Arial" pitchFamily="34" charset="0"/>
              </a:rPr>
              <a:t>Aldebaran</a:t>
            </a:r>
            <a:r>
              <a:rPr lang="pt-PT" sz="3600" b="1" dirty="0" smtClean="0">
                <a:solidFill>
                  <a:schemeClr val="tx2">
                    <a:lumMod val="60000"/>
                    <a:lumOff val="40000"/>
                  </a:schemeClr>
                </a:solidFill>
                <a:latin typeface="+mj-lt"/>
                <a:cs typeface="Arial" pitchFamily="34" charset="0"/>
              </a:rPr>
              <a:t>, cujos habitantes teriam iniciado a colonização do Universo há 500.000 anos, e atingido o nosso sistema há poucos milhares,  aterrando na região da Mesopotâmia, onde constituíram uma "casta superior"), nos finais daquele ano de 1919, a VRIL contactou uma médium, famosa na época, chamada Maria </a:t>
            </a:r>
            <a:r>
              <a:rPr lang="pt-PT" sz="3600" b="1" dirty="0" err="1" smtClean="0">
                <a:solidFill>
                  <a:schemeClr val="tx2">
                    <a:lumMod val="60000"/>
                    <a:lumOff val="40000"/>
                  </a:schemeClr>
                </a:solidFill>
                <a:latin typeface="+mj-lt"/>
                <a:cs typeface="Arial" pitchFamily="34" charset="0"/>
              </a:rPr>
              <a:t>Orsic</a:t>
            </a:r>
            <a:r>
              <a:rPr lang="pt-PT" sz="3600" b="1" dirty="0" smtClean="0">
                <a:solidFill>
                  <a:schemeClr val="tx2">
                    <a:lumMod val="60000"/>
                    <a:lumOff val="40000"/>
                  </a:schemeClr>
                </a:solidFill>
                <a:latin typeface="+mj-lt"/>
                <a:cs typeface="Arial" pitchFamily="34" charset="0"/>
              </a:rPr>
              <a:t>, para que com eles trabalhasse no intuito  apoia-los na investigação da existência de vida extraterrestre</a:t>
            </a:r>
            <a:r>
              <a:rPr lang="pt-PT" sz="3600" b="1" dirty="0" smtClean="0">
                <a:solidFill>
                  <a:schemeClr val="tx2">
                    <a:lumMod val="60000"/>
                    <a:lumOff val="40000"/>
                  </a:schemeClr>
                </a:solidFill>
                <a:latin typeface="+mj-lt"/>
                <a:cs typeface="Arial" pitchFamily="34" charset="0"/>
              </a:rPr>
              <a:t>.</a:t>
            </a:r>
          </a:p>
          <a:p>
            <a:pPr marL="0" indent="0">
              <a:buNone/>
            </a:pPr>
            <a:endParaRPr lang="pt-PT" sz="3600" b="1" dirty="0" smtClean="0">
              <a:solidFill>
                <a:schemeClr val="tx2">
                  <a:lumMod val="60000"/>
                  <a:lumOff val="40000"/>
                </a:schemeClr>
              </a:solidFill>
              <a:latin typeface="+mj-lt"/>
              <a:cs typeface="Arial" pitchFamily="34" charset="0"/>
            </a:endParaRPr>
          </a:p>
          <a:p>
            <a:pPr marL="0" indent="0">
              <a:buNone/>
            </a:pPr>
            <a:r>
              <a:rPr lang="pt-PT" sz="3600" b="1" dirty="0" smtClean="0">
                <a:solidFill>
                  <a:schemeClr val="tx2">
                    <a:lumMod val="60000"/>
                    <a:lumOff val="40000"/>
                  </a:schemeClr>
                </a:solidFill>
                <a:latin typeface="+mj-lt"/>
                <a:cs typeface="Arial" pitchFamily="34" charset="0"/>
              </a:rPr>
              <a:t>Ainda, segundo documentos capturados pelos aliados após a tomada de Berlim em 1945, a "médium" teria "recebido mensagens </a:t>
            </a:r>
            <a:r>
              <a:rPr lang="pt-PT" sz="3600" b="1" dirty="0" err="1" smtClean="0">
                <a:solidFill>
                  <a:schemeClr val="tx2">
                    <a:lumMod val="60000"/>
                    <a:lumOff val="40000"/>
                  </a:schemeClr>
                </a:solidFill>
                <a:latin typeface="+mj-lt"/>
                <a:cs typeface="Arial" pitchFamily="34" charset="0"/>
              </a:rPr>
              <a:t>telepáticas</a:t>
            </a:r>
            <a:r>
              <a:rPr lang="pt-PT" sz="3600" b="1" dirty="0" smtClean="0">
                <a:solidFill>
                  <a:schemeClr val="tx2">
                    <a:lumMod val="60000"/>
                    <a:lumOff val="40000"/>
                  </a:schemeClr>
                </a:solidFill>
                <a:latin typeface="+mj-lt"/>
                <a:cs typeface="Arial" pitchFamily="34" charset="0"/>
              </a:rPr>
              <a:t> (?) de origem extraterrestre" nas quais era-lhe descrito como construir uma máquina voadora para poder atingir o "outro lado", com o auxílio de "uma tecnologia divina</a:t>
            </a:r>
            <a:r>
              <a:rPr lang="pt-PT" sz="3600" b="1" dirty="0" smtClean="0">
                <a:solidFill>
                  <a:schemeClr val="tx2">
                    <a:lumMod val="60000"/>
                    <a:lumOff val="40000"/>
                  </a:schemeClr>
                </a:solidFill>
                <a:latin typeface="+mj-lt"/>
                <a:cs typeface="Arial" pitchFamily="34" charset="0"/>
              </a:rPr>
              <a:t>".</a:t>
            </a:r>
          </a:p>
          <a:p>
            <a:pPr marL="0" indent="0">
              <a:buNone/>
            </a:pPr>
            <a:endParaRPr lang="pt-PT" sz="3600" b="1" dirty="0" smtClean="0">
              <a:solidFill>
                <a:schemeClr val="tx2">
                  <a:lumMod val="60000"/>
                  <a:lumOff val="40000"/>
                </a:schemeClr>
              </a:solidFill>
              <a:latin typeface="+mj-lt"/>
              <a:cs typeface="Arial" pitchFamily="34" charset="0"/>
            </a:endParaRPr>
          </a:p>
          <a:p>
            <a:pPr marL="0" indent="0">
              <a:buNone/>
            </a:pPr>
            <a:r>
              <a:rPr lang="pt-PT" sz="3600" b="1" dirty="0" smtClean="0">
                <a:solidFill>
                  <a:schemeClr val="tx2">
                    <a:lumMod val="60000"/>
                    <a:lumOff val="40000"/>
                  </a:schemeClr>
                </a:solidFill>
                <a:latin typeface="+mj-lt"/>
                <a:cs typeface="Arial" pitchFamily="34" charset="0"/>
              </a:rPr>
              <a:t>Três anos mais tarde, a sociedade VRIL, com o apoio do Dr. W. </a:t>
            </a:r>
            <a:r>
              <a:rPr lang="pt-PT" sz="3600" b="1" dirty="0" smtClean="0">
                <a:solidFill>
                  <a:schemeClr val="tx2">
                    <a:lumMod val="60000"/>
                    <a:lumOff val="40000"/>
                  </a:schemeClr>
                </a:solidFill>
                <a:latin typeface="+mj-lt"/>
                <a:cs typeface="Arial" pitchFamily="34" charset="0"/>
              </a:rPr>
              <a:t>SCHUMANN, professor da Universidade Técnica de Munique, iniciou a construção da dita "máquina voadora</a:t>
            </a:r>
            <a:r>
              <a:rPr lang="pt-PT" sz="3600" b="1" dirty="0" smtClean="0">
                <a:solidFill>
                  <a:schemeClr val="tx2">
                    <a:lumMod val="60000"/>
                    <a:lumOff val="40000"/>
                  </a:schemeClr>
                </a:solidFill>
                <a:latin typeface="+mj-lt"/>
                <a:cs typeface="Arial" pitchFamily="34" charset="0"/>
              </a:rPr>
              <a:t>".</a:t>
            </a:r>
          </a:p>
          <a:p>
            <a:pPr marL="0" indent="0">
              <a:buNone/>
            </a:pPr>
            <a:endParaRPr lang="pt-PT" sz="3600" b="1" dirty="0" smtClean="0">
              <a:solidFill>
                <a:schemeClr val="tx2">
                  <a:lumMod val="60000"/>
                  <a:lumOff val="40000"/>
                </a:schemeClr>
              </a:solidFill>
              <a:latin typeface="+mj-lt"/>
              <a:cs typeface="Arial" pitchFamily="34" charset="0"/>
            </a:endParaRPr>
          </a:p>
          <a:p>
            <a:pPr marL="0" indent="0">
              <a:buNone/>
            </a:pPr>
            <a:r>
              <a:rPr lang="pt-PT" sz="3600" b="1" dirty="0" smtClean="0">
                <a:solidFill>
                  <a:schemeClr val="tx2">
                    <a:lumMod val="60000"/>
                    <a:lumOff val="40000"/>
                  </a:schemeClr>
                </a:solidFill>
                <a:latin typeface="+mj-lt"/>
                <a:cs typeface="Arial" pitchFamily="34" charset="0"/>
              </a:rPr>
              <a:t>No Verão de 1922 a "estranha máquina" parecia estar pronta. Era um objecto em forma de disco, com de 6 metros de diâmetro, um "torreão"  com 2 metros de altura, e que funcionava através da criação de campos electromagnéticos. </a:t>
            </a:r>
          </a:p>
          <a:p>
            <a:pPr marL="0" indent="0">
              <a:buNone/>
            </a:pPr>
            <a:r>
              <a:rPr lang="pt-PT" sz="3600" b="1" dirty="0" smtClean="0">
                <a:solidFill>
                  <a:schemeClr val="tx2">
                    <a:lumMod val="60000"/>
                    <a:lumOff val="40000"/>
                  </a:schemeClr>
                </a:solidFill>
                <a:latin typeface="+mj-lt"/>
                <a:cs typeface="Arial" pitchFamily="34" charset="0"/>
              </a:rPr>
              <a:t>Ao certo, não se sabe se aquela "geringonça" funcionou; o que se sabe é que, pouco depois, foi desmantelada.</a:t>
            </a:r>
          </a:p>
          <a:p>
            <a:endParaRPr lang="pt-PT"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181600"/>
            <a:ext cx="8229600" cy="944563"/>
          </a:xfrm>
        </p:spPr>
        <p:txBody>
          <a:bodyPr>
            <a:normAutofit/>
          </a:bodyPr>
          <a:lstStyle/>
          <a:p>
            <a:pPr algn="ctr"/>
            <a:r>
              <a:rPr lang="pt-PT" sz="1600" b="1" dirty="0" smtClean="0">
                <a:solidFill>
                  <a:schemeClr val="tx2">
                    <a:lumMod val="60000"/>
                    <a:lumOff val="40000"/>
                  </a:schemeClr>
                </a:solidFill>
              </a:rPr>
              <a:t>Patente da </a:t>
            </a:r>
            <a:r>
              <a:rPr lang="pt-PT" sz="1600" b="1" dirty="0" err="1" smtClean="0">
                <a:solidFill>
                  <a:schemeClr val="tx2">
                    <a:lumMod val="60000"/>
                    <a:lumOff val="40000"/>
                  </a:schemeClr>
                </a:solidFill>
              </a:rPr>
              <a:t>Junkers</a:t>
            </a:r>
            <a:r>
              <a:rPr lang="pt-PT" sz="1600" b="1" dirty="0" smtClean="0">
                <a:solidFill>
                  <a:schemeClr val="tx2">
                    <a:lumMod val="60000"/>
                    <a:lumOff val="40000"/>
                  </a:schemeClr>
                </a:solidFill>
              </a:rPr>
              <a:t>,  de uma estranha máquina voadora, datada de 1910</a:t>
            </a:r>
            <a:endParaRPr lang="pt-PT" sz="1600" dirty="0">
              <a:solidFill>
                <a:schemeClr val="tx2">
                  <a:lumMod val="60000"/>
                  <a:lumOff val="40000"/>
                </a:schemeClr>
              </a:solidFill>
            </a:endParaRPr>
          </a:p>
        </p:txBody>
      </p:sp>
      <p:pic>
        <p:nvPicPr>
          <p:cNvPr id="19458" name="Picture 2" descr="F:\scn\Projecto_Odin\GovHidden\vril\VRIL1_ficheiros\Patente_Junker_1910.jpg"/>
          <p:cNvPicPr>
            <a:picLocks noChangeAspect="1" noChangeArrowheads="1"/>
          </p:cNvPicPr>
          <p:nvPr/>
        </p:nvPicPr>
        <p:blipFill>
          <a:blip r:embed="rId3" cstate="print"/>
          <a:srcRect/>
          <a:stretch>
            <a:fillRect/>
          </a:stretch>
        </p:blipFill>
        <p:spPr bwMode="auto">
          <a:xfrm>
            <a:off x="1219200" y="304800"/>
            <a:ext cx="6788401" cy="45720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438400"/>
            <a:ext cx="8229600" cy="609600"/>
          </a:xfrm>
        </p:spPr>
        <p:txBody>
          <a:bodyPr>
            <a:normAutofit/>
          </a:bodyPr>
          <a:lstStyle/>
          <a:p>
            <a:r>
              <a:rPr lang="pt-PT" sz="1600" b="1" dirty="0" smtClean="0">
                <a:solidFill>
                  <a:schemeClr val="tx2">
                    <a:lumMod val="60000"/>
                    <a:lumOff val="40000"/>
                  </a:schemeClr>
                </a:solidFill>
              </a:rPr>
              <a:t>Nas imagens acima, vemos esboços daquilo que a sociedade VRIL idealizava como sendo a máquina para viajar para "o outro lado" </a:t>
            </a:r>
            <a:endParaRPr lang="pt-PT" sz="1600" dirty="0">
              <a:solidFill>
                <a:schemeClr val="tx2">
                  <a:lumMod val="60000"/>
                  <a:lumOff val="40000"/>
                </a:schemeClr>
              </a:solidFill>
            </a:endParaRPr>
          </a:p>
        </p:txBody>
      </p:sp>
      <p:pic>
        <p:nvPicPr>
          <p:cNvPr id="23554" name="Picture 2" descr="VRILaa31.jpg (5604 bytes)"/>
          <p:cNvPicPr>
            <a:picLocks noChangeAspect="1" noChangeArrowheads="1"/>
          </p:cNvPicPr>
          <p:nvPr/>
        </p:nvPicPr>
        <p:blipFill>
          <a:blip r:embed="rId3" cstate="print"/>
          <a:srcRect/>
          <a:stretch>
            <a:fillRect/>
          </a:stretch>
        </p:blipFill>
        <p:spPr bwMode="auto">
          <a:xfrm>
            <a:off x="1219200" y="304800"/>
            <a:ext cx="2819400" cy="2037139"/>
          </a:xfrm>
          <a:prstGeom prst="rect">
            <a:avLst/>
          </a:prstGeom>
          <a:noFill/>
        </p:spPr>
      </p:pic>
      <p:pic>
        <p:nvPicPr>
          <p:cNvPr id="23556" name="Picture 4" descr="VRILaa32.jpg (4882 bytes)"/>
          <p:cNvPicPr>
            <a:picLocks noChangeAspect="1" noChangeArrowheads="1"/>
          </p:cNvPicPr>
          <p:nvPr/>
        </p:nvPicPr>
        <p:blipFill>
          <a:blip r:embed="rId4" cstate="print"/>
          <a:srcRect/>
          <a:stretch>
            <a:fillRect/>
          </a:stretch>
        </p:blipFill>
        <p:spPr bwMode="auto">
          <a:xfrm>
            <a:off x="4876800" y="304800"/>
            <a:ext cx="2676525" cy="2055882"/>
          </a:xfrm>
          <a:prstGeom prst="rect">
            <a:avLst/>
          </a:prstGeom>
          <a:noFill/>
        </p:spPr>
      </p:pic>
      <p:pic>
        <p:nvPicPr>
          <p:cNvPr id="23558" name="Picture 6" descr="VRILa42.jpg (5403 bytes)"/>
          <p:cNvPicPr>
            <a:picLocks noChangeAspect="1" noChangeArrowheads="1"/>
          </p:cNvPicPr>
          <p:nvPr/>
        </p:nvPicPr>
        <p:blipFill>
          <a:blip r:embed="rId5" cstate="print"/>
          <a:srcRect/>
          <a:stretch>
            <a:fillRect/>
          </a:stretch>
        </p:blipFill>
        <p:spPr bwMode="auto">
          <a:xfrm>
            <a:off x="3200400" y="3048000"/>
            <a:ext cx="2743200" cy="2244437"/>
          </a:xfrm>
          <a:prstGeom prst="rect">
            <a:avLst/>
          </a:prstGeom>
          <a:noFill/>
        </p:spPr>
      </p:pic>
      <p:sp>
        <p:nvSpPr>
          <p:cNvPr id="7" name="Content Placeholder 2"/>
          <p:cNvSpPr txBox="1">
            <a:spLocks/>
          </p:cNvSpPr>
          <p:nvPr/>
        </p:nvSpPr>
        <p:spPr>
          <a:xfrm>
            <a:off x="457200" y="5486400"/>
            <a:ext cx="8229600" cy="609600"/>
          </a:xfrm>
          <a:prstGeom prst="rect">
            <a:avLst/>
          </a:prstGeom>
        </p:spPr>
        <p:txBody>
          <a:bodyPr vert="horz" lIns="91440" tIns="45720" rIns="91440" bIns="45720" rtlCol="0">
            <a:normAutofit/>
          </a:bodyPr>
          <a:lstStyle/>
          <a:p>
            <a:pPr marL="342900" lvl="0" indent="-342900">
              <a:spcBef>
                <a:spcPct val="20000"/>
              </a:spcBef>
              <a:buFont typeface="Arial" pitchFamily="34" charset="0"/>
              <a:buChar char="•"/>
            </a:pPr>
            <a:r>
              <a:rPr lang="pt-PT" sz="1600" b="1" dirty="0" smtClean="0">
                <a:solidFill>
                  <a:schemeClr val="tx2">
                    <a:lumMod val="60000"/>
                    <a:lumOff val="40000"/>
                  </a:schemeClr>
                </a:solidFill>
              </a:rPr>
              <a:t>Na foto anterior, vemos um pequeno protótipo construído em 1922 pela sociedade VRIL</a:t>
            </a:r>
            <a:endParaRPr kumimoji="0" lang="pt-PT" sz="1600" b="0" i="0" u="none" strike="noStrike" kern="1200" cap="none" spc="0" normalizeH="0" baseline="0" noProof="0" dirty="0">
              <a:ln>
                <a:noFill/>
              </a:ln>
              <a:solidFill>
                <a:schemeClr val="tx2">
                  <a:lumMod val="60000"/>
                  <a:lumOff val="40000"/>
                </a:schemeClr>
              </a:solidFill>
              <a:effectLst/>
              <a:uLnTx/>
              <a:uFillTx/>
              <a:latin typeface="+mn-lt"/>
              <a:ea typeface="+mn-ea"/>
              <a:cs typeface="+mn-c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0" y="228600"/>
            <a:ext cx="2514600" cy="1020762"/>
          </a:xfrm>
        </p:spPr>
        <p:txBody>
          <a:bodyPr/>
          <a:lstStyle/>
          <a:p>
            <a:r>
              <a:rPr lang="pt-PT" b="1" dirty="0" smtClean="0"/>
              <a:t>RFZ 2</a:t>
            </a:r>
            <a:endParaRPr lang="pt-PT" dirty="0"/>
          </a:p>
        </p:txBody>
      </p:sp>
      <p:sp>
        <p:nvSpPr>
          <p:cNvPr id="3" name="Content Placeholder 2"/>
          <p:cNvSpPr>
            <a:spLocks noGrp="1"/>
          </p:cNvSpPr>
          <p:nvPr>
            <p:ph idx="1"/>
          </p:nvPr>
        </p:nvSpPr>
        <p:spPr>
          <a:xfrm>
            <a:off x="457200" y="1295400"/>
            <a:ext cx="6248400" cy="1828800"/>
          </a:xfrm>
        </p:spPr>
        <p:txBody>
          <a:bodyPr>
            <a:noAutofit/>
          </a:bodyPr>
          <a:lstStyle/>
          <a:p>
            <a:r>
              <a:rPr lang="pt-PT" sz="2000" b="1" dirty="0" smtClean="0">
                <a:solidFill>
                  <a:schemeClr val="tx2">
                    <a:lumMod val="60000"/>
                    <a:lumOff val="40000"/>
                  </a:schemeClr>
                </a:solidFill>
              </a:rPr>
              <a:t>Em Junho de 1934 VICTOR </a:t>
            </a:r>
            <a:r>
              <a:rPr lang="pt-PT" sz="2000" b="1" dirty="0" smtClean="0">
                <a:solidFill>
                  <a:schemeClr val="tx2">
                    <a:lumMod val="60000"/>
                    <a:lumOff val="40000"/>
                  </a:schemeClr>
                </a:solidFill>
              </a:rPr>
              <a:t>SCHAUBERGER </a:t>
            </a:r>
            <a:r>
              <a:rPr lang="pt-PT" sz="2000" b="1" dirty="0" smtClean="0">
                <a:solidFill>
                  <a:schemeClr val="tx2">
                    <a:lumMod val="60000"/>
                    <a:lumOff val="40000"/>
                  </a:schemeClr>
                </a:solidFill>
              </a:rPr>
              <a:t>foi convidado por Hitler e outros elementos da VRIL, para trabalhar naquela sociedade secreta, por forma a poder desenvolver uma máquina voadora que pudesse ultrapassar os limites do sistema solar</a:t>
            </a:r>
            <a:r>
              <a:rPr lang="pt-PT" sz="2000" b="1" dirty="0" smtClean="0">
                <a:solidFill>
                  <a:schemeClr val="tx2">
                    <a:lumMod val="60000"/>
                    <a:lumOff val="40000"/>
                  </a:schemeClr>
                </a:solidFill>
              </a:rPr>
              <a:t>.</a:t>
            </a:r>
          </a:p>
        </p:txBody>
      </p:sp>
      <p:pic>
        <p:nvPicPr>
          <p:cNvPr id="25603" name="Picture 3" descr="F:\scn\Projecto_Odin\GovHidden\vril\VRIL2_ficheiros\VSchauberger.jpg"/>
          <p:cNvPicPr>
            <a:picLocks noChangeAspect="1" noChangeArrowheads="1"/>
          </p:cNvPicPr>
          <p:nvPr/>
        </p:nvPicPr>
        <p:blipFill>
          <a:blip r:embed="rId3" cstate="print"/>
          <a:srcRect/>
          <a:stretch>
            <a:fillRect/>
          </a:stretch>
        </p:blipFill>
        <p:spPr bwMode="auto">
          <a:xfrm>
            <a:off x="6858000" y="1295400"/>
            <a:ext cx="1428750" cy="2200275"/>
          </a:xfrm>
          <a:prstGeom prst="rect">
            <a:avLst/>
          </a:prstGeom>
          <a:noFill/>
        </p:spPr>
      </p:pic>
      <p:sp>
        <p:nvSpPr>
          <p:cNvPr id="8" name="Content Placeholder 2"/>
          <p:cNvSpPr txBox="1">
            <a:spLocks/>
          </p:cNvSpPr>
          <p:nvPr/>
        </p:nvSpPr>
        <p:spPr>
          <a:xfrm>
            <a:off x="304800" y="3657600"/>
            <a:ext cx="8001000" cy="2895600"/>
          </a:xfrm>
          <a:prstGeom prst="rect">
            <a:avLst/>
          </a:prstGeom>
        </p:spPr>
        <p:txBody>
          <a:bodyPr vert="horz" lIns="91440" tIns="45720" rIns="91440" bIns="45720" rtlCol="0">
            <a:no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pt-PT" sz="2000" b="1" i="0" u="none" strike="noStrike" kern="1200" cap="none" spc="0" normalizeH="0" baseline="0" noProof="0" dirty="0" smtClean="0">
                <a:ln>
                  <a:noFill/>
                </a:ln>
                <a:solidFill>
                  <a:schemeClr val="tx2">
                    <a:lumMod val="60000"/>
                    <a:lumOff val="40000"/>
                  </a:schemeClr>
                </a:solidFill>
                <a:effectLst/>
                <a:uLnTx/>
                <a:uFillTx/>
                <a:latin typeface="+mn-lt"/>
                <a:ea typeface="+mn-ea"/>
                <a:cs typeface="+mn-cs"/>
              </a:rPr>
              <a:t>VICTOR SCHAUBERGER juntamente com o Dr. SCHUMANN,  já anteriormente referido, conseguiram, nos finais daquele ano de 1934, terminar a construção de um novo objecto em forma de disco que designaram por RFZ 2, cujo princípio de funcionamento era idêntico ao anteriormente testado, mas mais aperfeiçoado. Utilizando um propulsor VRIL   (conhecido também por SSM-L, isto é </a:t>
            </a:r>
            <a:r>
              <a:rPr kumimoji="0" lang="pt-PT" sz="2000" b="1" i="0" u="none" strike="noStrike" kern="1200" cap="none" spc="0" normalizeH="0" baseline="0" noProof="0" dirty="0" err="1" smtClean="0">
                <a:ln>
                  <a:noFill/>
                </a:ln>
                <a:solidFill>
                  <a:schemeClr val="tx2">
                    <a:lumMod val="60000"/>
                    <a:lumOff val="40000"/>
                  </a:schemeClr>
                </a:solidFill>
                <a:effectLst/>
                <a:uLnTx/>
                <a:uFillTx/>
                <a:latin typeface="+mn-lt"/>
                <a:ea typeface="+mn-ea"/>
                <a:cs typeface="+mn-cs"/>
              </a:rPr>
              <a:t>Schumann</a:t>
            </a:r>
            <a:r>
              <a:rPr kumimoji="0" lang="pt-PT" sz="2000" b="1" i="0" u="none" strike="noStrike" kern="1200" cap="none" spc="0" normalizeH="0" baseline="0" noProof="0" dirty="0" smtClean="0">
                <a:ln>
                  <a:noFill/>
                </a:ln>
                <a:solidFill>
                  <a:schemeClr val="tx2">
                    <a:lumMod val="60000"/>
                    <a:lumOff val="40000"/>
                  </a:schemeClr>
                </a:solidFill>
                <a:effectLst/>
                <a:uLnTx/>
                <a:uFillTx/>
                <a:latin typeface="+mn-lt"/>
                <a:ea typeface="+mn-ea"/>
                <a:cs typeface="+mn-cs"/>
              </a:rPr>
              <a:t> </a:t>
            </a:r>
            <a:r>
              <a:rPr kumimoji="0" lang="pt-PT" sz="2000" b="1" i="0" u="none" strike="noStrike" kern="1200" cap="none" spc="0" normalizeH="0" baseline="0" noProof="0" dirty="0" err="1" smtClean="0">
                <a:ln>
                  <a:noFill/>
                </a:ln>
                <a:solidFill>
                  <a:schemeClr val="tx2">
                    <a:lumMod val="60000"/>
                    <a:lumOff val="40000"/>
                  </a:schemeClr>
                </a:solidFill>
                <a:effectLst/>
                <a:uLnTx/>
                <a:uFillTx/>
                <a:latin typeface="+mn-lt"/>
                <a:ea typeface="+mn-ea"/>
                <a:cs typeface="+mn-cs"/>
              </a:rPr>
              <a:t>SM-Levitator</a:t>
            </a:r>
            <a:r>
              <a:rPr kumimoji="0" lang="pt-PT" sz="2000" b="1" i="0" u="none" strike="noStrike" kern="1200" cap="none" spc="0" normalizeH="0" baseline="0" noProof="0" dirty="0" smtClean="0">
                <a:ln>
                  <a:noFill/>
                </a:ln>
                <a:solidFill>
                  <a:schemeClr val="tx2">
                    <a:lumMod val="60000"/>
                    <a:lumOff val="40000"/>
                  </a:schemeClr>
                </a:solidFill>
                <a:effectLst/>
                <a:uLnTx/>
                <a:uFillTx/>
                <a:latin typeface="+mn-lt"/>
                <a:ea typeface="+mn-ea"/>
                <a:cs typeface="+mn-cs"/>
              </a:rPr>
              <a:t>) a máquina, com 5 metros de diâmetro, gerava um campo electromagnético que fazia com que se deslocasse facilmente, alternando de cor cada vez que a velocidade oscilava.</a:t>
            </a:r>
            <a:endParaRPr kumimoji="0" lang="pt-PT" sz="2000" b="0" i="0" u="none" strike="noStrike" kern="1200" cap="none" spc="0" normalizeH="0" baseline="0" noProof="0" dirty="0">
              <a:ln>
                <a:noFill/>
              </a:ln>
              <a:solidFill>
                <a:schemeClr val="tx2">
                  <a:lumMod val="60000"/>
                  <a:lumOff val="40000"/>
                </a:schemeClr>
              </a:solidFill>
              <a:effectLst/>
              <a:uLnTx/>
              <a:uFillTx/>
              <a:latin typeface="+mn-lt"/>
              <a:ea typeface="+mn-ea"/>
              <a:cs typeface="+mn-c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124201"/>
            <a:ext cx="3276600" cy="381000"/>
          </a:xfrm>
        </p:spPr>
        <p:txBody>
          <a:bodyPr>
            <a:normAutofit/>
          </a:bodyPr>
          <a:lstStyle/>
          <a:p>
            <a:r>
              <a:rPr lang="pt-PT" sz="1600" b="1" dirty="0" smtClean="0"/>
              <a:t>Troço do esboço do</a:t>
            </a:r>
            <a:r>
              <a:rPr lang="pt-PT" sz="1600" dirty="0" smtClean="0"/>
              <a:t> </a:t>
            </a:r>
            <a:r>
              <a:rPr lang="pt-PT" sz="1600" b="1" dirty="0" smtClean="0"/>
              <a:t>RFZ 2</a:t>
            </a:r>
            <a:endParaRPr lang="pt-PT" sz="1600" dirty="0">
              <a:solidFill>
                <a:schemeClr val="tx2">
                  <a:lumMod val="60000"/>
                  <a:lumOff val="40000"/>
                </a:schemeClr>
              </a:solidFill>
            </a:endParaRPr>
          </a:p>
        </p:txBody>
      </p:sp>
      <p:pic>
        <p:nvPicPr>
          <p:cNvPr id="27650" name="Picture 2" descr="VRILa41.jpg (6526 bytes)"/>
          <p:cNvPicPr>
            <a:picLocks noChangeAspect="1" noChangeArrowheads="1"/>
          </p:cNvPicPr>
          <p:nvPr/>
        </p:nvPicPr>
        <p:blipFill>
          <a:blip r:embed="rId3" cstate="print"/>
          <a:srcRect/>
          <a:stretch>
            <a:fillRect/>
          </a:stretch>
        </p:blipFill>
        <p:spPr bwMode="auto">
          <a:xfrm>
            <a:off x="457200" y="304800"/>
            <a:ext cx="3352800" cy="2743201"/>
          </a:xfrm>
          <a:prstGeom prst="rect">
            <a:avLst/>
          </a:prstGeom>
          <a:noFill/>
        </p:spPr>
      </p:pic>
      <p:pic>
        <p:nvPicPr>
          <p:cNvPr id="27652" name="Picture 4" descr="VRILa15.jpg (4584 bytes)"/>
          <p:cNvPicPr>
            <a:picLocks noChangeAspect="1" noChangeArrowheads="1"/>
          </p:cNvPicPr>
          <p:nvPr/>
        </p:nvPicPr>
        <p:blipFill>
          <a:blip r:embed="rId4" cstate="print"/>
          <a:srcRect/>
          <a:stretch>
            <a:fillRect/>
          </a:stretch>
        </p:blipFill>
        <p:spPr bwMode="auto">
          <a:xfrm>
            <a:off x="3352800" y="1600200"/>
            <a:ext cx="2819400" cy="2306783"/>
          </a:xfrm>
          <a:prstGeom prst="rect">
            <a:avLst/>
          </a:prstGeom>
          <a:noFill/>
        </p:spPr>
      </p:pic>
      <p:pic>
        <p:nvPicPr>
          <p:cNvPr id="27654" name="Picture 6" descr="VRILa16.jpg (4798 bytes)"/>
          <p:cNvPicPr>
            <a:picLocks noChangeAspect="1" noChangeArrowheads="1"/>
          </p:cNvPicPr>
          <p:nvPr/>
        </p:nvPicPr>
        <p:blipFill>
          <a:blip r:embed="rId5" cstate="print"/>
          <a:srcRect/>
          <a:stretch>
            <a:fillRect/>
          </a:stretch>
        </p:blipFill>
        <p:spPr bwMode="auto">
          <a:xfrm>
            <a:off x="5943600" y="304800"/>
            <a:ext cx="2895600" cy="2369128"/>
          </a:xfrm>
          <a:prstGeom prst="rect">
            <a:avLst/>
          </a:prstGeom>
          <a:noFill/>
        </p:spPr>
      </p:pic>
      <p:pic>
        <p:nvPicPr>
          <p:cNvPr id="27656" name="Picture 8" descr="rfz1a.jpg (3358 bytes)"/>
          <p:cNvPicPr>
            <a:picLocks noChangeAspect="1" noChangeArrowheads="1"/>
          </p:cNvPicPr>
          <p:nvPr/>
        </p:nvPicPr>
        <p:blipFill>
          <a:blip r:embed="rId6" cstate="print"/>
          <a:srcRect/>
          <a:stretch>
            <a:fillRect/>
          </a:stretch>
        </p:blipFill>
        <p:spPr bwMode="auto">
          <a:xfrm>
            <a:off x="6172200" y="3505200"/>
            <a:ext cx="2562225" cy="2438400"/>
          </a:xfrm>
          <a:prstGeom prst="rect">
            <a:avLst/>
          </a:prstGeom>
          <a:noFill/>
        </p:spPr>
      </p:pic>
      <p:sp>
        <p:nvSpPr>
          <p:cNvPr id="8" name="Content Placeholder 2"/>
          <p:cNvSpPr txBox="1">
            <a:spLocks/>
          </p:cNvSpPr>
          <p:nvPr/>
        </p:nvSpPr>
        <p:spPr>
          <a:xfrm>
            <a:off x="2819400" y="4343400"/>
            <a:ext cx="3276600" cy="381000"/>
          </a:xfrm>
          <a:prstGeom prst="rect">
            <a:avLst/>
          </a:prstGeom>
        </p:spPr>
        <p:txBody>
          <a:bodyPr vert="horz" lIns="91440" tIns="45720" rIns="91440" bIns="45720" rtlCol="0">
            <a:normAutofit/>
          </a:bodyPr>
          <a:lstStyle/>
          <a:p>
            <a:pPr marL="342900" lvl="0" indent="-342900">
              <a:spcBef>
                <a:spcPct val="20000"/>
              </a:spcBef>
              <a:buFont typeface="Arial" pitchFamily="34" charset="0"/>
              <a:buChar char="•"/>
            </a:pPr>
            <a:r>
              <a:rPr lang="pt-PT" sz="1600" b="1" dirty="0" smtClean="0"/>
              <a:t>Imagens dos protótipos RFZ</a:t>
            </a:r>
            <a:endParaRPr kumimoji="0" lang="pt-PT" sz="1600" b="0" i="0" u="none" strike="noStrike" kern="1200" cap="none" spc="0" normalizeH="0" baseline="0" noProof="0" dirty="0">
              <a:ln>
                <a:noFill/>
              </a:ln>
              <a:solidFill>
                <a:schemeClr val="tx2">
                  <a:lumMod val="60000"/>
                  <a:lumOff val="40000"/>
                </a:schemeClr>
              </a:solidFill>
              <a:effectLst/>
              <a:uLnTx/>
              <a:uFillTx/>
              <a:latin typeface="+mn-lt"/>
              <a:ea typeface="+mn-ea"/>
              <a:cs typeface="+mn-c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701" name="Picture 5" descr="F:\scn\Projecto_Odin\GovHidden\vril\VRIL2_ficheiros\Projeto_VRIL1c80.jpg"/>
          <p:cNvPicPr>
            <a:picLocks noChangeAspect="1" noChangeArrowheads="1"/>
          </p:cNvPicPr>
          <p:nvPr/>
        </p:nvPicPr>
        <p:blipFill>
          <a:blip r:embed="rId3" cstate="print"/>
          <a:srcRect/>
          <a:stretch>
            <a:fillRect/>
          </a:stretch>
        </p:blipFill>
        <p:spPr bwMode="auto">
          <a:xfrm>
            <a:off x="304800" y="1981200"/>
            <a:ext cx="5257800" cy="3755572"/>
          </a:xfrm>
          <a:prstGeom prst="rect">
            <a:avLst/>
          </a:prstGeom>
          <a:noFill/>
        </p:spPr>
      </p:pic>
      <p:sp>
        <p:nvSpPr>
          <p:cNvPr id="3" name="Content Placeholder 2"/>
          <p:cNvSpPr>
            <a:spLocks noGrp="1"/>
          </p:cNvSpPr>
          <p:nvPr>
            <p:ph idx="1"/>
          </p:nvPr>
        </p:nvSpPr>
        <p:spPr>
          <a:xfrm>
            <a:off x="457200" y="304800"/>
            <a:ext cx="5410200" cy="1904999"/>
          </a:xfrm>
        </p:spPr>
        <p:txBody>
          <a:bodyPr>
            <a:normAutofit/>
          </a:bodyPr>
          <a:lstStyle/>
          <a:p>
            <a:r>
              <a:rPr lang="pt-PT" sz="2000" b="1" dirty="0" smtClean="0">
                <a:solidFill>
                  <a:schemeClr val="tx2">
                    <a:lumMod val="60000"/>
                    <a:lumOff val="40000"/>
                  </a:schemeClr>
                </a:solidFill>
              </a:rPr>
              <a:t>No entanto, esta máquina voadora, pilotada sempre pela mesma pessoa, LUTHER VEITZ, parecia ser pouco fiável, na medida em que, durante os testes, despenhou-se inúmeras vezes.</a:t>
            </a:r>
            <a:endParaRPr lang="pt-PT" sz="2000" dirty="0">
              <a:solidFill>
                <a:schemeClr val="tx2">
                  <a:lumMod val="60000"/>
                  <a:lumOff val="40000"/>
                </a:schemeClr>
              </a:solidFill>
            </a:endParaRPr>
          </a:p>
        </p:txBody>
      </p:sp>
      <p:pic>
        <p:nvPicPr>
          <p:cNvPr id="29698" name="Picture 2" descr="VRILa34.jpg (4266 bytes)"/>
          <p:cNvPicPr>
            <a:picLocks noChangeAspect="1" noChangeArrowheads="1"/>
          </p:cNvPicPr>
          <p:nvPr/>
        </p:nvPicPr>
        <p:blipFill>
          <a:blip r:embed="rId4" cstate="print"/>
          <a:srcRect/>
          <a:stretch>
            <a:fillRect/>
          </a:stretch>
        </p:blipFill>
        <p:spPr bwMode="auto">
          <a:xfrm>
            <a:off x="6019800" y="304801"/>
            <a:ext cx="2667000" cy="2182092"/>
          </a:xfrm>
          <a:prstGeom prst="rect">
            <a:avLst/>
          </a:prstGeom>
          <a:noFill/>
        </p:spPr>
      </p:pic>
      <p:sp>
        <p:nvSpPr>
          <p:cNvPr id="5" name="Content Placeholder 2"/>
          <p:cNvSpPr txBox="1">
            <a:spLocks/>
          </p:cNvSpPr>
          <p:nvPr/>
        </p:nvSpPr>
        <p:spPr>
          <a:xfrm>
            <a:off x="457200" y="4343400"/>
            <a:ext cx="8229600" cy="10668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pt-PT" sz="2000" b="0" i="0" u="none" strike="noStrike" kern="1200" cap="none" spc="0" normalizeH="0" baseline="0" noProof="0" dirty="0">
              <a:ln>
                <a:noFill/>
              </a:ln>
              <a:solidFill>
                <a:schemeClr val="tx2">
                  <a:lumMod val="60000"/>
                  <a:lumOff val="40000"/>
                </a:schemeClr>
              </a:solidFill>
              <a:effectLst/>
              <a:uLnTx/>
              <a:uFillTx/>
              <a:latin typeface="+mn-lt"/>
              <a:ea typeface="+mn-ea"/>
              <a:cs typeface="+mn-cs"/>
            </a:endParaRPr>
          </a:p>
        </p:txBody>
      </p:sp>
      <p:sp>
        <p:nvSpPr>
          <p:cNvPr id="7" name="Content Placeholder 2"/>
          <p:cNvSpPr txBox="1">
            <a:spLocks/>
          </p:cNvSpPr>
          <p:nvPr/>
        </p:nvSpPr>
        <p:spPr>
          <a:xfrm>
            <a:off x="6096000" y="2514600"/>
            <a:ext cx="2590800" cy="381000"/>
          </a:xfrm>
          <a:prstGeom prst="rect">
            <a:avLst/>
          </a:prstGeom>
        </p:spPr>
        <p:txBody>
          <a:bodyPr vert="horz" lIns="91440" tIns="45720" rIns="91440" bIns="45720" rtlCol="0">
            <a:normAutofit/>
          </a:bodyPr>
          <a:lstStyle/>
          <a:p>
            <a:pPr marL="342900" lvl="0" indent="-342900">
              <a:spcBef>
                <a:spcPct val="20000"/>
              </a:spcBef>
              <a:buFont typeface="Arial" pitchFamily="34" charset="0"/>
              <a:buChar char="•"/>
            </a:pPr>
            <a:r>
              <a:rPr lang="pt-PT" sz="1600" b="1" dirty="0" smtClean="0">
                <a:solidFill>
                  <a:schemeClr val="tx2">
                    <a:lumMod val="60000"/>
                    <a:lumOff val="40000"/>
                  </a:schemeClr>
                </a:solidFill>
              </a:rPr>
              <a:t>RFZ 2 em voo de ensaio</a:t>
            </a:r>
            <a:endParaRPr kumimoji="0" lang="pt-PT" sz="1600" b="0" i="0" u="none" strike="noStrike" kern="1200" cap="none" spc="0" normalizeH="0" baseline="0" noProof="0" dirty="0">
              <a:ln>
                <a:noFill/>
              </a:ln>
              <a:solidFill>
                <a:schemeClr val="tx2">
                  <a:lumMod val="60000"/>
                  <a:lumOff val="40000"/>
                </a:schemeClr>
              </a:solidFill>
              <a:effectLst/>
              <a:uLnTx/>
              <a:uFillTx/>
              <a:latin typeface="+mn-lt"/>
              <a:ea typeface="+mn-ea"/>
              <a:cs typeface="+mn-cs"/>
            </a:endParaRPr>
          </a:p>
        </p:txBody>
      </p:sp>
      <p:sp>
        <p:nvSpPr>
          <p:cNvPr id="8" name="Content Placeholder 2"/>
          <p:cNvSpPr txBox="1">
            <a:spLocks/>
          </p:cNvSpPr>
          <p:nvPr/>
        </p:nvSpPr>
        <p:spPr>
          <a:xfrm>
            <a:off x="5410200" y="3200400"/>
            <a:ext cx="3200400" cy="3352800"/>
          </a:xfrm>
          <a:prstGeom prst="rect">
            <a:avLst/>
          </a:prstGeom>
        </p:spPr>
        <p:txBody>
          <a:bodyPr vert="horz" lIns="91440" tIns="45720" rIns="91440" bIns="45720" rtlCol="0">
            <a:noAutofit/>
          </a:bodyPr>
          <a:lstStyle/>
          <a:p>
            <a:pPr marL="342900" lvl="0" indent="-342900">
              <a:spcBef>
                <a:spcPct val="20000"/>
              </a:spcBef>
              <a:buFont typeface="Arial" pitchFamily="34" charset="0"/>
              <a:buChar char="•"/>
            </a:pPr>
            <a:r>
              <a:rPr lang="pt-PT" sz="2000" b="1" dirty="0" smtClean="0">
                <a:solidFill>
                  <a:schemeClr val="tx2">
                    <a:lumMod val="60000"/>
                    <a:lumOff val="40000"/>
                  </a:schemeClr>
                </a:solidFill>
              </a:rPr>
              <a:t>Mas, apesar dos </a:t>
            </a:r>
            <a:r>
              <a:rPr lang="pt-PT" sz="2000" b="1" dirty="0" smtClean="0">
                <a:solidFill>
                  <a:schemeClr val="tx2">
                    <a:lumMod val="60000"/>
                    <a:lumOff val="40000"/>
                  </a:schemeClr>
                </a:solidFill>
              </a:rPr>
              <a:t>percalços </a:t>
            </a:r>
            <a:r>
              <a:rPr lang="pt-PT" sz="2000" b="1" dirty="0" smtClean="0">
                <a:solidFill>
                  <a:schemeClr val="tx2">
                    <a:lumMod val="60000"/>
                    <a:lumOff val="40000"/>
                  </a:schemeClr>
                </a:solidFill>
              </a:rPr>
              <a:t>nas deficiências encontradas durante a construção do RFZ 2, este evoluiu para o modelo designado por VRIL-1</a:t>
            </a:r>
            <a:endParaRPr kumimoji="0" lang="pt-PT" sz="2000" b="0" i="0" u="none" strike="noStrike" kern="1200" cap="none" spc="0" normalizeH="0" baseline="0" noProof="0" dirty="0">
              <a:ln>
                <a:noFill/>
              </a:ln>
              <a:solidFill>
                <a:schemeClr val="tx2">
                  <a:lumMod val="60000"/>
                  <a:lumOff val="40000"/>
                </a:schemeClr>
              </a:solidFill>
              <a:effectLst/>
              <a:uLnTx/>
              <a:uFillTx/>
              <a:latin typeface="+mn-lt"/>
              <a:ea typeface="+mn-ea"/>
              <a:cs typeface="+mn-cs"/>
            </a:endParaRPr>
          </a:p>
        </p:txBody>
      </p:sp>
      <p:sp>
        <p:nvSpPr>
          <p:cNvPr id="10" name="Content Placeholder 2"/>
          <p:cNvSpPr txBox="1">
            <a:spLocks/>
          </p:cNvSpPr>
          <p:nvPr/>
        </p:nvSpPr>
        <p:spPr>
          <a:xfrm>
            <a:off x="457200" y="5791200"/>
            <a:ext cx="8077200" cy="761999"/>
          </a:xfrm>
          <a:prstGeom prst="rect">
            <a:avLst/>
          </a:prstGeom>
        </p:spPr>
        <p:txBody>
          <a:bodyPr vert="horz" lIns="91440" tIns="45720" rIns="91440" bIns="45720" rtlCol="0">
            <a:normAutofit/>
          </a:bodyPr>
          <a:lstStyle/>
          <a:p>
            <a:pPr marL="342900" lvl="0" indent="-342900">
              <a:spcBef>
                <a:spcPct val="20000"/>
              </a:spcBef>
              <a:buFont typeface="Arial" pitchFamily="34" charset="0"/>
              <a:buChar char="•"/>
            </a:pPr>
            <a:r>
              <a:rPr lang="pt-PT" sz="2000" b="1" dirty="0" smtClean="0">
                <a:solidFill>
                  <a:schemeClr val="tx2">
                    <a:lumMod val="60000"/>
                    <a:lumOff val="40000"/>
                  </a:schemeClr>
                </a:solidFill>
              </a:rPr>
              <a:t>E o acaso (seria mesmo o acaso ?) iria  alterar o curso do fabrico daquele tipo de máquina voadora...</a:t>
            </a:r>
            <a:endParaRPr lang="pt-PT" sz="2000" b="1" dirty="0">
              <a:solidFill>
                <a:schemeClr val="tx2">
                  <a:lumMod val="60000"/>
                  <a:lumOff val="40000"/>
                </a:schemeClr>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pt-PT"/>
          </a:p>
        </p:txBody>
      </p:sp>
      <p:sp>
        <p:nvSpPr>
          <p:cNvPr id="3" name="Content Placeholder 2"/>
          <p:cNvSpPr>
            <a:spLocks noGrp="1"/>
          </p:cNvSpPr>
          <p:nvPr>
            <p:ph idx="1"/>
          </p:nvPr>
        </p:nvSpPr>
        <p:spPr/>
        <p:txBody>
          <a:bodyPr/>
          <a:lstStyle/>
          <a:p>
            <a:endParaRPr lang="pt-PT"/>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145</TotalTime>
  <Words>165</Words>
  <Application>Microsoft Office PowerPoint</Application>
  <PresentationFormat>On-screen Show (4:3)</PresentationFormat>
  <Paragraphs>34</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A SOCIEDADE SECRETA VRIL-GESELLSHAFT</vt:lpstr>
      <vt:lpstr>e assim, esta história começa no ano de 1919, quando um alemão de nome Kaspar Haushofer funda uma sociedade secreta (paralela à sociedade secreta THULE-GESELLSCHAFT  -que actuava apenas a nível político-económico)  designada  por BRUDER DES LICHTS (os irmãos da luz), cuja </vt:lpstr>
      <vt:lpstr>Slide 3</vt:lpstr>
      <vt:lpstr>Slide 4</vt:lpstr>
      <vt:lpstr>Slide 5</vt:lpstr>
      <vt:lpstr>RFZ 2</vt:lpstr>
      <vt:lpstr>Slide 7</vt:lpstr>
      <vt:lpstr>Slide 8</vt:lpstr>
      <vt:lpstr>Slide 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SOCIEDADE SECRETA VRIL-GESELLSHAFT</dc:title>
  <dc:creator>framalho</dc:creator>
  <cp:lastModifiedBy>scn</cp:lastModifiedBy>
  <cp:revision>21</cp:revision>
  <dcterms:created xsi:type="dcterms:W3CDTF">2006-08-16T00:00:00Z</dcterms:created>
  <dcterms:modified xsi:type="dcterms:W3CDTF">2010-12-17T00:54:40Z</dcterms:modified>
</cp:coreProperties>
</file>